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</p:sldLst>
    </p:custShow>
  </p:custShow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652C"/>
    <a:srgbClr val="CD6431"/>
    <a:srgbClr val="CD6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7F68D4-FEF8-41A7-BD88-FD7E7C6EB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0492047-5823-4C8A-92BA-BAC430CA5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36E2494-5CA4-4B40-8F6F-28615DF8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B6D8-1FAE-4EB6-B72A-2EFDE39206F1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E58955B-D6EE-4980-98EF-48266439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4754C8F-FE31-4E3F-93A5-31DC52F9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DA4-F6F8-4A32-9484-BEF672461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60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B20F90-3542-481C-AA7C-B0BD7239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7147F280-DFC0-47B0-B594-E3BA885F0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983D2421-2CC7-45ED-8956-9E84F30A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B6D8-1FAE-4EB6-B72A-2EFDE39206F1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4343175-01FD-4026-9996-AFEEDD93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05F9C44-EC0A-4554-969E-512FCEEA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DA4-F6F8-4A32-9484-BEF672461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230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6D048BEE-15CF-485C-968E-F16CE7B5F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73CB43D-CD02-4EAF-B147-75532C037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93FB95E-428B-4D63-931A-93583F63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B6D8-1FAE-4EB6-B72A-2EFDE39206F1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2A596BA0-3A83-41CD-9BFE-2B2FBB0F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71B0FC7-55BD-4EE0-9D5A-286E605A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DA4-F6F8-4A32-9484-BEF672461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18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E7E52D-E464-4662-A9EF-1B3935BD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D1611C48-31FD-4B4D-9B6A-E985D75D7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AB5E9F53-0521-4632-AC08-A7E3F919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B6D8-1FAE-4EB6-B72A-2EFDE39206F1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0CDA817E-B4DC-4912-8FD3-D7E4BA57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DD3232C-2B3E-4697-BF3B-27756B2B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DA4-F6F8-4A32-9484-BEF672461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952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EFD404-3D20-40ED-AF80-3A5536E1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EEF6F96-E380-4BDB-802E-23F432921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BC905B08-536E-4843-9368-FBE56212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B6D8-1FAE-4EB6-B72A-2EFDE39206F1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FA83CAC4-7A7B-4757-92A0-E34FBCF0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F685AE9B-2118-4403-8BF6-10AC9986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DA4-F6F8-4A32-9484-BEF672461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356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0855B6-2509-4D4B-837A-04CAC825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B8239598-A76A-4BA7-BD11-C787935BF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C3FDE0BC-0C5C-4925-9A0C-03A07DA31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10DEF89-E5E5-4BE8-AF30-2E5CEFFA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B6D8-1FAE-4EB6-B72A-2EFDE39206F1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D1662312-37E9-47A8-AD1F-909E33DF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85B30DB-C0C4-4051-966F-68192662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DA4-F6F8-4A32-9484-BEF672461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954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50C2EC-9408-484B-8B15-C3C32362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E790121A-71EA-4541-9F8D-8988E1EC6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4DCAF34-B3A0-41FB-8423-6BD6A0FBC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8748D70F-662C-4106-BAFF-8DF1B983A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047DF938-E376-4262-A78B-226500875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F13C5214-19AE-4D0B-B6FC-287AF774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B6D8-1FAE-4EB6-B72A-2EFDE39206F1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01838FC6-0F9D-4305-8E8D-9485468C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4307E959-0404-4A11-8CD9-0507F9FE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DA4-F6F8-4A32-9484-BEF672461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481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FBABAE-F932-4D82-96F9-B7D8DEF4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504DE02A-57E5-49C1-B800-F039BB79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B6D8-1FAE-4EB6-B72A-2EFDE39206F1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DD14E3B-5C00-465C-ADEE-7C53139D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B3FDBF12-7FC7-4D82-892C-BB52F924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DA4-F6F8-4A32-9484-BEF672461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897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FB2940E-8C6D-4B0C-93E5-B097E83C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B6D8-1FAE-4EB6-B72A-2EFDE39206F1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C8FD8415-D0BF-47B0-A697-7D11F77E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07C97F55-C0EE-41FF-B3BD-61D2E8E7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DA4-F6F8-4A32-9484-BEF672461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179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BF61A6-6373-436E-91C0-57004E6F5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5F2E9473-474E-45D2-AE8C-1BDB9944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E6B9D37-9604-431E-849F-E6F980BBF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95763F75-6FEF-4013-9010-D03DA527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B6D8-1FAE-4EB6-B72A-2EFDE39206F1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118F4A5B-77E3-48DB-B9AC-019181D3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5ADEEEA5-0D8C-498C-9511-8F208377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DA4-F6F8-4A32-9484-BEF672461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2924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E9DB2-37C9-42AA-816C-EAB6C142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14F77717-B1BD-485D-AEAA-6AC81A3AA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A8573489-0F1C-48D2-A075-42D8256A5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407B0CB8-7B8F-47EC-95DB-B51B0966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B6D8-1FAE-4EB6-B72A-2EFDE39206F1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D8500DE2-779C-4781-9123-DE32D3B2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856A945B-B8C3-4290-897B-71984625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8DA4-F6F8-4A32-9484-BEF672461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990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2E4CBD43-92EC-4594-A7AE-6544A2B0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48B8D33F-7A9C-48A0-9573-C55E5D08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FA46C3F-4CE2-464B-88F3-FBBF70B66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B6D8-1FAE-4EB6-B72A-2EFDE39206F1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19401A3-5E89-4601-8F86-8C27E064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81B1E12E-1EC8-4AFC-AE10-46AD9F9DC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8DA4-F6F8-4A32-9484-BEF672461C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663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c.amarilisonline.com/znak-majmunce-i-njegov-rep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C1934B9-A3C0-4928-B25D-AF7259AB7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80" y="1505348"/>
            <a:ext cx="5419989" cy="5141637"/>
          </a:xfrm>
          <a:prstGeom prst="rect">
            <a:avLst/>
          </a:prstGeom>
        </p:spPr>
      </p:pic>
      <p:sp>
        <p:nvSpPr>
          <p:cNvPr id="4" name="Pravougaonik 3">
            <a:extLst>
              <a:ext uri="{FF2B5EF4-FFF2-40B4-BE49-F238E27FC236}">
                <a16:creationId xmlns:a16="http://schemas.microsoft.com/office/drawing/2014/main" id="{6B0F78C6-2C52-467A-AB9C-0EE515A1719B}"/>
              </a:ext>
            </a:extLst>
          </p:cNvPr>
          <p:cNvSpPr/>
          <p:nvPr/>
        </p:nvSpPr>
        <p:spPr>
          <a:xfrm>
            <a:off x="0" y="407963"/>
            <a:ext cx="12192000" cy="745588"/>
          </a:xfrm>
          <a:prstGeom prst="rect">
            <a:avLst/>
          </a:prstGeom>
          <a:solidFill>
            <a:srgbClr val="CF652C"/>
          </a:solidFill>
          <a:ln>
            <a:solidFill>
              <a:srgbClr val="CD6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A3DEA568-E0C4-493B-A47E-B2C712032572}"/>
              </a:ext>
            </a:extLst>
          </p:cNvPr>
          <p:cNvSpPr txBox="1"/>
          <p:nvPr/>
        </p:nvSpPr>
        <p:spPr>
          <a:xfrm>
            <a:off x="239151" y="549924"/>
            <a:ext cx="1195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 ЖЕНА ОПШТИНСКЕ ОРГАНИЗАЦИЈЕ ИНВАЛИДА РАДА ЈАГОДИНА</a:t>
            </a:r>
            <a:endParaRPr lang="sr-Latn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1DE16BEA-FEF7-42F2-B8C7-FB7E036A8028}"/>
              </a:ext>
            </a:extLst>
          </p:cNvPr>
          <p:cNvSpPr/>
          <p:nvPr/>
        </p:nvSpPr>
        <p:spPr>
          <a:xfrm>
            <a:off x="0" y="647114"/>
            <a:ext cx="12192000" cy="787791"/>
          </a:xfrm>
          <a:prstGeom prst="rect">
            <a:avLst/>
          </a:prstGeom>
          <a:solidFill>
            <a:srgbClr val="CF652C"/>
          </a:solidFill>
          <a:ln>
            <a:solidFill>
              <a:srgbClr val="CF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BE416C93-4859-4386-8346-E7BF054C59F7}"/>
              </a:ext>
            </a:extLst>
          </p:cNvPr>
          <p:cNvSpPr txBox="1"/>
          <p:nvPr/>
        </p:nvSpPr>
        <p:spPr>
          <a:xfrm>
            <a:off x="4754881" y="748621"/>
            <a:ext cx="502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endParaRPr lang="sr-Latn-R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829B431-587F-4BB0-B05F-A251552986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97" y="2011679"/>
            <a:ext cx="1266093" cy="1266093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id="{1254B153-78FE-4448-9D9E-3E506A95B233}"/>
              </a:ext>
            </a:extLst>
          </p:cNvPr>
          <p:cNvSpPr txBox="1"/>
          <p:nvPr/>
        </p:nvSpPr>
        <p:spPr>
          <a:xfrm>
            <a:off x="3193366" y="2631441"/>
            <a:ext cx="739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 ЖЕНА ОПШТИНСКЕ ОРГАНИЗАЦИЈЕ ИНВАЛИДА РАДА ЈАГОДИНА, ЧОЧЕТОВА 1а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0BF6E983-B438-4380-A601-C5AD0C7EB6A3}"/>
              </a:ext>
            </a:extLst>
          </p:cNvPr>
          <p:cNvSpPr txBox="1"/>
          <p:nvPr/>
        </p:nvSpPr>
        <p:spPr>
          <a:xfrm>
            <a:off x="3193366" y="3980570"/>
            <a:ext cx="409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035 242 413             251 448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lika 11" descr="Slika na kojoj se nalazi vešalica, Spajalica, kalup za kolačiće&#10;&#10;Opis je automatski generisan">
            <a:extLst>
              <a:ext uri="{FF2B5EF4-FFF2-40B4-BE49-F238E27FC236}">
                <a16:creationId xmlns:a16="http://schemas.microsoft.com/office/drawing/2014/main" id="{35C40F89-6ACD-476B-B4D1-B43220F70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13" y="3429000"/>
            <a:ext cx="1131277" cy="1131277"/>
          </a:xfrm>
          <a:prstGeom prst="rect">
            <a:avLst/>
          </a:prstGeom>
        </p:spPr>
      </p:pic>
      <p:pic>
        <p:nvPicPr>
          <p:cNvPr id="15" name="Slika 14" descr="Slika na kojoj se nalazi alatka&#10;&#10;Opis je automatski generisan">
            <a:extLst>
              <a:ext uri="{FF2B5EF4-FFF2-40B4-BE49-F238E27FC236}">
                <a16:creationId xmlns:a16="http://schemas.microsoft.com/office/drawing/2014/main" id="{0C6E0AD4-C979-4E4D-8217-DE1E4FEBC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99" y="4711504"/>
            <a:ext cx="1587304" cy="113484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FB9587E9-D303-4689-A488-AA3F19CBCA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89" y="5846351"/>
            <a:ext cx="849923" cy="890611"/>
          </a:xfrm>
          <a:prstGeom prst="rect">
            <a:avLst/>
          </a:prstGeom>
        </p:spPr>
      </p:pic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416C8E03-A64A-4C31-9031-5A5AAD11F8E1}"/>
              </a:ext>
            </a:extLst>
          </p:cNvPr>
          <p:cNvSpPr txBox="1"/>
          <p:nvPr/>
        </p:nvSpPr>
        <p:spPr>
          <a:xfrm>
            <a:off x="3204503" y="5052700"/>
            <a:ext cx="50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ooirjagodina</a:t>
            </a:r>
            <a:r>
              <a:rPr lang="sr-Latn-R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GB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sr-Latn-RS" i="0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0D0221F7-AAD2-4CCB-A852-753A7B013331}"/>
              </a:ext>
            </a:extLst>
          </p:cNvPr>
          <p:cNvSpPr txBox="1"/>
          <p:nvPr/>
        </p:nvSpPr>
        <p:spPr>
          <a:xfrm>
            <a:off x="3246706" y="6026220"/>
            <a:ext cx="410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žena OOIR Jagodina</a:t>
            </a:r>
          </a:p>
        </p:txBody>
      </p:sp>
    </p:spTree>
    <p:extLst>
      <p:ext uri="{BB962C8B-B14F-4D97-AF65-F5344CB8AC3E}">
        <p14:creationId xmlns:p14="http://schemas.microsoft.com/office/powerpoint/2010/main" val="21841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nalazi sto, zid, zatvoreni prostor, nameštaj&#10;&#10;Opis je automatski generisan">
            <a:extLst>
              <a:ext uri="{FF2B5EF4-FFF2-40B4-BE49-F238E27FC236}">
                <a16:creationId xmlns:a16="http://schemas.microsoft.com/office/drawing/2014/main" id="{8FDC576C-C784-4FF7-8D1F-8A6C3BCC4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9" b="1257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id="{06266782-670D-4E6E-BC60-AC042B3CD52F}"/>
              </a:ext>
            </a:extLst>
          </p:cNvPr>
          <p:cNvSpPr txBox="1"/>
          <p:nvPr/>
        </p:nvSpPr>
        <p:spPr>
          <a:xfrm>
            <a:off x="4177916" y="3688283"/>
            <a:ext cx="8014084" cy="298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 ЖЕНА ОПШТИНСКЕ ОРГАНИЗАЦИЈЕ ИНВАЛИДА РАДА основан  је 2007. године и као нестраначко удружење тежи да олакша и побољша квалитет живота чланова кроз многобројне активности.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 организује: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Обуке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Радионице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Изложбе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Излете, на којима чланови учествују на манифестацијама народног стваралаштва широм Србије.</a:t>
            </a: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Посебну пажњу Актив поклања сарадњи са сличним удружењима, културним и  образованим институцијама. </a:t>
            </a: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EFE487B8-C3E5-4927-A516-370E57D386ED}"/>
              </a:ext>
            </a:extLst>
          </p:cNvPr>
          <p:cNvSpPr txBox="1"/>
          <p:nvPr/>
        </p:nvSpPr>
        <p:spPr>
          <a:xfrm>
            <a:off x="475958" y="4149969"/>
            <a:ext cx="353560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Пријем нових чланова је константан и не зависи од пола или година старости. </a:t>
            </a:r>
          </a:p>
          <a:p>
            <a:pPr>
              <a:spcAft>
                <a:spcPts val="600"/>
              </a:spcAft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Једини услов који будући чланови треба да испуне је да своје рукотворине израђују руком од природних материјала и да су искључиво они аутори истих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3D0D0B62-F5DD-4798-BB95-FEA5F676E677}"/>
              </a:ext>
            </a:extLst>
          </p:cNvPr>
          <p:cNvSpPr/>
          <p:nvPr/>
        </p:nvSpPr>
        <p:spPr>
          <a:xfrm>
            <a:off x="335279" y="4192172"/>
            <a:ext cx="3676283" cy="2518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57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nalazi zatvoreni prostor, ukrašeno&#10;&#10;Opis je automatski generisan">
            <a:extLst>
              <a:ext uri="{FF2B5EF4-FFF2-40B4-BE49-F238E27FC236}">
                <a16:creationId xmlns:a16="http://schemas.microsoft.com/office/drawing/2014/main" id="{28627656-659D-42FF-924F-D3E35AF66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" r="-3" b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Slika 4" descr="Slika na kojoj se nalazi zatvoreni prostor, ukrašeno, trpezarijski sto&#10;&#10;Opis je automatski generisan">
            <a:extLst>
              <a:ext uri="{FF2B5EF4-FFF2-40B4-BE49-F238E27FC236}">
                <a16:creationId xmlns:a16="http://schemas.microsoft.com/office/drawing/2014/main" id="{A228DE17-76D2-4A4B-8A76-D4BBA3A16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82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7" name="Slika 6" descr="Slika na kojoj se nalazi zatvoreni prostor, zid, neuredno, pretrpano&#10;&#10;Opis je automatski generisan">
            <a:extLst>
              <a:ext uri="{FF2B5EF4-FFF2-40B4-BE49-F238E27FC236}">
                <a16:creationId xmlns:a16="http://schemas.microsoft.com/office/drawing/2014/main" id="{83F1D0F8-DC83-43CA-9F6B-08A32E6BF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4" r="9517" b="-3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9" name="Slika 8" descr="Slika na kojoj se nalazi tekst, zatvoreni prostor, posteljina&#10;&#10;Opis je automatski generisan">
            <a:extLst>
              <a:ext uri="{FF2B5EF4-FFF2-40B4-BE49-F238E27FC236}">
                <a16:creationId xmlns:a16="http://schemas.microsoft.com/office/drawing/2014/main" id="{ACDD09DC-345D-4A40-843F-5822369AE5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nalazi zid, zatvoreni prostor, neuredno, pretrpano&#10;&#10;Opis je automatski generisan">
            <a:extLst>
              <a:ext uri="{FF2B5EF4-FFF2-40B4-BE49-F238E27FC236}">
                <a16:creationId xmlns:a16="http://schemas.microsoft.com/office/drawing/2014/main" id="{C714F138-CFAF-4026-BE60-A6EC16EC4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1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44C7DEF6-56F9-4A71-88AF-7ED54493C7D3}"/>
              </a:ext>
            </a:extLst>
          </p:cNvPr>
          <p:cNvSpPr txBox="1"/>
          <p:nvPr/>
        </p:nvSpPr>
        <p:spPr>
          <a:xfrm>
            <a:off x="1664677" y="2050226"/>
            <a:ext cx="92565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Кроз специфичне акције као што су радионице Сликање по бројевима, поетске вечери под називом </a:t>
            </a:r>
            <a:r>
              <a:rPr lang="en-GB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sr-Cyrl-R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Женске приче</a:t>
            </a:r>
            <a:r>
              <a:rPr lang="en-GB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sr-Cyrl-R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којима би се причало о занимљивостима из биографија српских жена писаца, сликара, уметника, кроз интересантне дворишне изложбе </a:t>
            </a:r>
            <a:r>
              <a:rPr lang="en-GB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sr-Cyrl-R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Донеси своје понеси туђе</a:t>
            </a:r>
            <a:r>
              <a:rPr lang="en-GB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sr-Cyrl-R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кроз изложбе </a:t>
            </a:r>
            <a:r>
              <a:rPr lang="en-GB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sr-Cyrl-R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Времеплов</a:t>
            </a:r>
            <a:r>
              <a:rPr lang="en-GB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sr-Cyrl-R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приказали би старе часописе, разгледнице, породичне слике, салвете и сл и са још мноштво програма у нашим просторијама бисмо покушали да и медијски допремо до шире јавности и тиме покушамо да скренемо пажњу на основни проблем наше организације,  а то је изјендачавање инвалида рада са особама који су инвалидитет стекли рођењем или услед болести.</a:t>
            </a:r>
            <a:endParaRPr lang="sr-Latn-RS" sz="2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505DA930-0EEA-473A-AE36-BAB9435B2FD5}"/>
              </a:ext>
            </a:extLst>
          </p:cNvPr>
          <p:cNvSpPr txBox="1"/>
          <p:nvPr/>
        </p:nvSpPr>
        <p:spPr>
          <a:xfrm>
            <a:off x="3348111" y="1364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FB1C8277-F08C-4613-BDC7-5F8D893E0877}"/>
              </a:ext>
            </a:extLst>
          </p:cNvPr>
          <p:cNvSpPr/>
          <p:nvPr/>
        </p:nvSpPr>
        <p:spPr>
          <a:xfrm>
            <a:off x="0" y="562708"/>
            <a:ext cx="12192000" cy="703384"/>
          </a:xfrm>
          <a:prstGeom prst="rect">
            <a:avLst/>
          </a:prstGeom>
          <a:solidFill>
            <a:srgbClr val="CD6431"/>
          </a:solidFill>
          <a:ln>
            <a:solidFill>
              <a:srgbClr val="CF6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DA7765CF-BDE7-4FB0-8EE1-9D4DC6BD6651}"/>
              </a:ext>
            </a:extLst>
          </p:cNvPr>
          <p:cNvSpPr txBox="1"/>
          <p:nvPr/>
        </p:nvSpPr>
        <p:spPr>
          <a:xfrm>
            <a:off x="2550941" y="652790"/>
            <a:ext cx="789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РАДА АКТИВА ЗА 2021. ГОДИНУ</a:t>
            </a:r>
            <a:endParaRPr lang="sr-Latn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nalazi tekst, bela tabla&#10;&#10;Opis je automatski generisan">
            <a:extLst>
              <a:ext uri="{FF2B5EF4-FFF2-40B4-BE49-F238E27FC236}">
                <a16:creationId xmlns:a16="http://schemas.microsoft.com/office/drawing/2014/main" id="{1A3EF63D-09CF-4784-9693-CE1194390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2" r="9089" b="47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9C09F615-14B2-472A-A9CC-2B8BE208C177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 err="1">
                <a:latin typeface="+mj-lt"/>
                <a:ea typeface="+mj-ea"/>
                <a:cs typeface="+mj-cs"/>
              </a:rPr>
              <a:t>Актив</a:t>
            </a:r>
            <a:r>
              <a:rPr lang="en-US" sz="3000" dirty="0">
                <a:latin typeface="+mj-lt"/>
                <a:ea typeface="+mj-ea"/>
                <a:cs typeface="+mj-cs"/>
              </a:rPr>
              <a:t> жена је </a:t>
            </a:r>
            <a:r>
              <a:rPr lang="en-US" sz="3000" dirty="0" err="1">
                <a:latin typeface="+mj-lt"/>
                <a:ea typeface="+mj-ea"/>
                <a:cs typeface="+mj-cs"/>
              </a:rPr>
              <a:t>добитник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многобројних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диплома</a:t>
            </a:r>
            <a:r>
              <a:rPr lang="en-US" sz="3000" dirty="0">
                <a:latin typeface="+mj-lt"/>
                <a:ea typeface="+mj-ea"/>
                <a:cs typeface="+mj-cs"/>
              </a:rPr>
              <a:t> и </a:t>
            </a:r>
            <a:r>
              <a:rPr lang="en-US" sz="3000" dirty="0" err="1">
                <a:latin typeface="+mj-lt"/>
                <a:ea typeface="+mj-ea"/>
                <a:cs typeface="+mj-cs"/>
              </a:rPr>
              <a:t>признања</a:t>
            </a:r>
            <a:r>
              <a:rPr lang="en-US" sz="3000" dirty="0">
                <a:latin typeface="+mj-lt"/>
                <a:ea typeface="+mj-ea"/>
                <a:cs typeface="+mj-cs"/>
              </a:rPr>
              <a:t>, а </a:t>
            </a:r>
            <a:r>
              <a:rPr lang="en-US" sz="3000" dirty="0" err="1">
                <a:latin typeface="+mj-lt"/>
                <a:ea typeface="+mj-ea"/>
                <a:cs typeface="+mj-cs"/>
              </a:rPr>
              <a:t>најзначајнија</a:t>
            </a:r>
            <a:r>
              <a:rPr lang="en-US" sz="3000" dirty="0">
                <a:latin typeface="+mj-lt"/>
                <a:ea typeface="+mj-ea"/>
                <a:cs typeface="+mj-cs"/>
              </a:rPr>
              <a:t> је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Октобарска</a:t>
            </a:r>
            <a:r>
              <a:rPr lang="en-US" sz="3000" b="1" dirty="0"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награда</a:t>
            </a:r>
            <a:r>
              <a:rPr lang="en-US" sz="3000" b="1" dirty="0"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града</a:t>
            </a:r>
            <a:r>
              <a:rPr lang="en-US" sz="3000" b="1" dirty="0"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Јагодине</a:t>
            </a:r>
            <a:r>
              <a:rPr lang="en-US" sz="3000" b="1" dirty="0">
                <a:latin typeface="+mj-lt"/>
                <a:ea typeface="+mj-ea"/>
                <a:cs typeface="+mj-cs"/>
              </a:rPr>
              <a:t> из 2019.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године</a:t>
            </a:r>
            <a:r>
              <a:rPr lang="en-US" sz="3000" b="1" dirty="0">
                <a:latin typeface="+mj-lt"/>
                <a:ea typeface="+mj-ea"/>
                <a:cs typeface="+mj-cs"/>
              </a:rPr>
              <a:t>. 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79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nalazi tekst&#10;&#10;Opis je automatski generisan">
            <a:extLst>
              <a:ext uri="{FF2B5EF4-FFF2-40B4-BE49-F238E27FC236}">
                <a16:creationId xmlns:a16="http://schemas.microsoft.com/office/drawing/2014/main" id="{82F16554-7225-4E5B-A08B-51988E179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1" r="-1" b="1613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4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nalazi pod, zatvoreni prostor, osoba, stajanje&#10;&#10;Opis je automatski generisan">
            <a:extLst>
              <a:ext uri="{FF2B5EF4-FFF2-40B4-BE49-F238E27FC236}">
                <a16:creationId xmlns:a16="http://schemas.microsoft.com/office/drawing/2014/main" id="{5F76FCDB-8D62-48FF-9C78-8FE961602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r="27970" b="-1"/>
          <a:stretch/>
        </p:blipFill>
        <p:spPr>
          <a:xfrm>
            <a:off x="6412145" y="643467"/>
            <a:ext cx="5129784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nalazi tekst, pod, sto, trpezarijski sto&#10;&#10;Opis je automatski generisan">
            <a:extLst>
              <a:ext uri="{FF2B5EF4-FFF2-40B4-BE49-F238E27FC236}">
                <a16:creationId xmlns:a16="http://schemas.microsoft.com/office/drawing/2014/main" id="{D6321F92-3BF9-4994-BBCB-7D8F65C36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r="17370" b="1"/>
          <a:stretch/>
        </p:blipFill>
        <p:spPr>
          <a:xfrm>
            <a:off x="650071" y="643467"/>
            <a:ext cx="513867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nalazi objekat, nit, nekoliko&#10;&#10;Opis je automatski generisan">
            <a:extLst>
              <a:ext uri="{FF2B5EF4-FFF2-40B4-BE49-F238E27FC236}">
                <a16:creationId xmlns:a16="http://schemas.microsoft.com/office/drawing/2014/main" id="{7B5BA3FC-C620-46F7-BEF8-1CEB779CB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833"/>
          <a:stretch/>
        </p:blipFill>
        <p:spPr>
          <a:xfrm>
            <a:off x="361466" y="365124"/>
            <a:ext cx="2834938" cy="3574727"/>
          </a:xfrm>
          <a:prstGeom prst="rect">
            <a:avLst/>
          </a:prstGeom>
        </p:spPr>
      </p:pic>
      <p:pic>
        <p:nvPicPr>
          <p:cNvPr id="11" name="Slika 10" descr="Slika na kojoj se nalazi tekst&#10;&#10;Opis je automatski generisan">
            <a:extLst>
              <a:ext uri="{FF2B5EF4-FFF2-40B4-BE49-F238E27FC236}">
                <a16:creationId xmlns:a16="http://schemas.microsoft.com/office/drawing/2014/main" id="{80ED51B0-F7CC-4750-B263-854E46336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 r="-5" b="-5"/>
          <a:stretch/>
        </p:blipFill>
        <p:spPr>
          <a:xfrm>
            <a:off x="3382833" y="365124"/>
            <a:ext cx="2834938" cy="2057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7D1B1D-04C6-4151-9423-F5437649E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788307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nalazi tekst, računar, elektronika&#10;&#10;Opis je automatski generisan">
            <a:extLst>
              <a:ext uri="{FF2B5EF4-FFF2-40B4-BE49-F238E27FC236}">
                <a16:creationId xmlns:a16="http://schemas.microsoft.com/office/drawing/2014/main" id="{EFB4E239-9A75-4B81-B99F-F4F6E7EF97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" r="-4" b="35225"/>
          <a:stretch/>
        </p:blipFill>
        <p:spPr>
          <a:xfrm>
            <a:off x="361466" y="4119239"/>
            <a:ext cx="2834938" cy="205772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B8C6584-126A-4E1A-9AF7-E3599E24A9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3" r="2" b="2"/>
          <a:stretch/>
        </p:blipFill>
        <p:spPr>
          <a:xfrm>
            <a:off x="3382834" y="2601911"/>
            <a:ext cx="2834937" cy="3575052"/>
          </a:xfrm>
          <a:prstGeom prst="rect">
            <a:avLst/>
          </a:prstGeom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id="{573188E7-15B3-41B1-AD4D-A5B1DB7F5BAA}"/>
              </a:ext>
            </a:extLst>
          </p:cNvPr>
          <p:cNvSpPr txBox="1"/>
          <p:nvPr/>
        </p:nvSpPr>
        <p:spPr>
          <a:xfrm>
            <a:off x="7129783" y="1288287"/>
            <a:ext cx="4413749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Активу су потребне донације у виду природних материјала, као што су вуна, дрво, стакло, папир, боје, али је неопходна и компјутерска опрема, машине и алати.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 Актива жена може да се види на нашој страници на порталу Аутентик Јагодина, где су шире показане активности и учешћа на манифестацијама, али и медијска присутност.</a:t>
            </a:r>
          </a:p>
        </p:txBody>
      </p:sp>
    </p:spTree>
    <p:extLst>
      <p:ext uri="{BB962C8B-B14F-4D97-AF65-F5344CB8AC3E}">
        <p14:creationId xmlns:p14="http://schemas.microsoft.com/office/powerpoint/2010/main" val="3648522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331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Dragana Pavlovic</dc:creator>
  <cp:lastModifiedBy>misaz</cp:lastModifiedBy>
  <cp:revision>12</cp:revision>
  <dcterms:created xsi:type="dcterms:W3CDTF">2021-02-05T11:24:45Z</dcterms:created>
  <dcterms:modified xsi:type="dcterms:W3CDTF">2021-02-11T22:37:34Z</dcterms:modified>
</cp:coreProperties>
</file>